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31" r:id="rId25"/>
    <p:sldId id="332" r:id="rId26"/>
    <p:sldId id="333" r:id="rId27"/>
    <p:sldId id="334" r:id="rId28"/>
    <p:sldId id="342" r:id="rId29"/>
    <p:sldId id="343" r:id="rId30"/>
    <p:sldId id="32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5073" autoAdjust="0"/>
  </p:normalViewPr>
  <p:slideViewPr>
    <p:cSldViewPr snapToGrid="0" snapToObjects="1">
      <p:cViewPr varScale="1">
        <p:scale>
          <a:sx n="78" d="100"/>
          <a:sy n="78" d="100"/>
        </p:scale>
        <p:origin x="18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kzH5x0SK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AE5I0xACpZ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WXjtg0L6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E7EE-A289-1D4C-BC5E-8F5588BA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for some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e gives a path from s to w (through v) of length less than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  <a:blipFill>
                <a:blip r:embed="rId3"/>
                <a:stretch>
                  <a:fillRect l="-454" t="-12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43CF2E06-AA82-F242-96C3-659E29D9450A}"/>
              </a:ext>
            </a:extLst>
          </p:cNvPr>
          <p:cNvSpPr/>
          <p:nvPr/>
        </p:nvSpPr>
        <p:spPr>
          <a:xfrm>
            <a:off x="3997764" y="5679861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4267F92-8E6E-EC40-B65E-77309B59616C}"/>
              </a:ext>
            </a:extLst>
          </p:cNvPr>
          <p:cNvSpPr/>
          <p:nvPr/>
        </p:nvSpPr>
        <p:spPr>
          <a:xfrm>
            <a:off x="5173429" y="5652696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17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90B019-7012-3B40-8BFA-CA7D99CC5BEF}"/>
              </a:ext>
            </a:extLst>
          </p:cNvPr>
          <p:cNvSpPr/>
          <p:nvPr/>
        </p:nvSpPr>
        <p:spPr>
          <a:xfrm>
            <a:off x="3996567" y="5689629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19C5465-EB16-7E42-8E19-8C5AE6FF6F41}"/>
              </a:ext>
            </a:extLst>
          </p:cNvPr>
          <p:cNvSpPr/>
          <p:nvPr/>
        </p:nvSpPr>
        <p:spPr>
          <a:xfrm>
            <a:off x="5136336" y="5652821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84D33E5-8ED4-2E40-AEDA-57FB85A44672}"/>
              </a:ext>
            </a:extLst>
          </p:cNvPr>
          <p:cNvSpPr/>
          <p:nvPr/>
        </p:nvSpPr>
        <p:spPr>
          <a:xfrm>
            <a:off x="2244661" y="4719525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8388299-E820-3A41-ADC9-A1FB57BAD462}"/>
              </a:ext>
            </a:extLst>
          </p:cNvPr>
          <p:cNvSpPr/>
          <p:nvPr/>
        </p:nvSpPr>
        <p:spPr>
          <a:xfrm>
            <a:off x="2689226" y="4672832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B410C56-8CCB-CD4C-8819-CD4A2928B343}"/>
              </a:ext>
            </a:extLst>
          </p:cNvPr>
          <p:cNvSpPr/>
          <p:nvPr/>
        </p:nvSpPr>
        <p:spPr>
          <a:xfrm>
            <a:off x="3063889" y="4618558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F6E811-790D-6C44-B3F5-E46E162F8EEF}"/>
              </a:ext>
            </a:extLst>
          </p:cNvPr>
          <p:cNvSpPr/>
          <p:nvPr/>
        </p:nvSpPr>
        <p:spPr>
          <a:xfrm>
            <a:off x="3650328" y="4602940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03A805-7783-B445-ACC6-9991BC9D367D}"/>
              </a:ext>
            </a:extLst>
          </p:cNvPr>
          <p:cNvSpPr/>
          <p:nvPr/>
        </p:nvSpPr>
        <p:spPr>
          <a:xfrm>
            <a:off x="3919263" y="4519750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696" y="0"/>
                </a:moveTo>
                <a:lnTo>
                  <a:pt x="1109192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1405455-55FC-9543-86D2-AD3501E6094B}"/>
              </a:ext>
            </a:extLst>
          </p:cNvPr>
          <p:cNvSpPr/>
          <p:nvPr/>
        </p:nvSpPr>
        <p:spPr>
          <a:xfrm>
            <a:off x="4656525" y="4472700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42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C19F24-D1C1-634F-9DFB-749EF10859E5}"/>
              </a:ext>
            </a:extLst>
          </p:cNvPr>
          <p:cNvSpPr/>
          <p:nvPr/>
        </p:nvSpPr>
        <p:spPr>
          <a:xfrm>
            <a:off x="3961303" y="5512634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DAF3C58-F196-9144-A784-C6F73F4C6B57}"/>
              </a:ext>
            </a:extLst>
          </p:cNvPr>
          <p:cNvSpPr/>
          <p:nvPr/>
        </p:nvSpPr>
        <p:spPr>
          <a:xfrm>
            <a:off x="3920495" y="6134679"/>
            <a:ext cx="85546" cy="8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3F8F63-E35A-924E-855D-AEE14C71BEC2}"/>
              </a:ext>
            </a:extLst>
          </p:cNvPr>
          <p:cNvSpPr/>
          <p:nvPr/>
        </p:nvSpPr>
        <p:spPr>
          <a:xfrm>
            <a:off x="3027116" y="5614138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58F58F-AF7B-1C44-B1C9-15D761B0ABBA}"/>
              </a:ext>
            </a:extLst>
          </p:cNvPr>
          <p:cNvSpPr/>
          <p:nvPr/>
        </p:nvSpPr>
        <p:spPr>
          <a:xfrm>
            <a:off x="3772004" y="5571293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50AEFAA-5449-C84A-9B8A-03138139580A}"/>
              </a:ext>
            </a:extLst>
          </p:cNvPr>
          <p:cNvSpPr/>
          <p:nvPr/>
        </p:nvSpPr>
        <p:spPr>
          <a:xfrm>
            <a:off x="2978333" y="4793812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20938C9-810A-884D-8E7F-E76C086B8A12}"/>
              </a:ext>
            </a:extLst>
          </p:cNvPr>
          <p:cNvSpPr/>
          <p:nvPr/>
        </p:nvSpPr>
        <p:spPr>
          <a:xfrm>
            <a:off x="2935471" y="4738447"/>
            <a:ext cx="85724" cy="85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D5312B3-3A5B-FD4A-B526-4D8ADBD25155}"/>
              </a:ext>
            </a:extLst>
          </p:cNvPr>
          <p:cNvSpPr/>
          <p:nvPr/>
        </p:nvSpPr>
        <p:spPr>
          <a:xfrm>
            <a:off x="3070613" y="4789874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E77177C-856C-0A48-B1B6-0BDB59693986}"/>
              </a:ext>
            </a:extLst>
          </p:cNvPr>
          <p:cNvSpPr/>
          <p:nvPr/>
        </p:nvSpPr>
        <p:spPr>
          <a:xfrm>
            <a:off x="3713943" y="4756700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44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383BCAA-D064-3B41-A59F-25B19D0150EC}"/>
              </a:ext>
            </a:extLst>
          </p:cNvPr>
          <p:cNvSpPr/>
          <p:nvPr/>
        </p:nvSpPr>
        <p:spPr>
          <a:xfrm>
            <a:off x="3007649" y="5384743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9B0C5EB-3F00-714C-8675-A4EEC9ACEA7B}"/>
              </a:ext>
            </a:extLst>
          </p:cNvPr>
          <p:cNvSpPr/>
          <p:nvPr/>
        </p:nvSpPr>
        <p:spPr>
          <a:xfrm>
            <a:off x="3771557" y="5435964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EA9BA90-238A-F54B-AB3B-FD15A90E0D36}"/>
              </a:ext>
            </a:extLst>
          </p:cNvPr>
          <p:cNvSpPr/>
          <p:nvPr/>
        </p:nvSpPr>
        <p:spPr>
          <a:xfrm>
            <a:off x="4076604" y="5529252"/>
            <a:ext cx="113407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1612531" y="0"/>
                </a:moveTo>
                <a:lnTo>
                  <a:pt x="1599831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C376DBBA-8C31-2348-9B35-6C4F80D75B02}"/>
              </a:ext>
            </a:extLst>
          </p:cNvPr>
          <p:cNvSpPr/>
          <p:nvPr/>
        </p:nvSpPr>
        <p:spPr>
          <a:xfrm>
            <a:off x="5180055" y="548638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E04EB73-AE36-2640-BB6D-623F65383066}"/>
              </a:ext>
            </a:extLst>
          </p:cNvPr>
          <p:cNvSpPr/>
          <p:nvPr/>
        </p:nvSpPr>
        <p:spPr>
          <a:xfrm>
            <a:off x="3993121" y="4696121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8C3FE7A-0204-674C-9C9F-C9EB06E23B97}"/>
              </a:ext>
            </a:extLst>
          </p:cNvPr>
          <p:cNvSpPr/>
          <p:nvPr/>
        </p:nvSpPr>
        <p:spPr>
          <a:xfrm>
            <a:off x="5186198" y="5339389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BDDC1E31-0579-264D-9D41-4A5F31CF6978}"/>
              </a:ext>
            </a:extLst>
          </p:cNvPr>
          <p:cNvSpPr/>
          <p:nvPr/>
        </p:nvSpPr>
        <p:spPr>
          <a:xfrm>
            <a:off x="2966876" y="5369089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15DCF5E-2246-464D-AE40-D9A138972FC3}"/>
              </a:ext>
            </a:extLst>
          </p:cNvPr>
          <p:cNvSpPr/>
          <p:nvPr/>
        </p:nvSpPr>
        <p:spPr>
          <a:xfrm>
            <a:off x="2907941" y="5949823"/>
            <a:ext cx="117871" cy="117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76AF4C59-E243-2A46-8EDB-15D7CDA16D25}"/>
              </a:ext>
            </a:extLst>
          </p:cNvPr>
          <p:cNvSpPr/>
          <p:nvPr/>
        </p:nvSpPr>
        <p:spPr>
          <a:xfrm>
            <a:off x="2190958" y="5125175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A5718DA-D478-AA4F-BEE6-B9B03B8AB0FE}"/>
              </a:ext>
            </a:extLst>
          </p:cNvPr>
          <p:cNvSpPr/>
          <p:nvPr/>
        </p:nvSpPr>
        <p:spPr>
          <a:xfrm>
            <a:off x="2686439" y="5269121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CC0E4E8-0BC8-C646-B4D3-0AD7C5C640B5}"/>
              </a:ext>
            </a:extLst>
          </p:cNvPr>
          <p:cNvSpPr/>
          <p:nvPr/>
        </p:nvSpPr>
        <p:spPr>
          <a:xfrm>
            <a:off x="2075336" y="4996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74"/>
                </a:lnTo>
                <a:lnTo>
                  <a:pt x="9413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3" y="259513"/>
                </a:lnTo>
                <a:lnTo>
                  <a:pt x="28239" y="299283"/>
                </a:lnTo>
                <a:lnTo>
                  <a:pt x="56478" y="334874"/>
                </a:lnTo>
                <a:lnTo>
                  <a:pt x="92069" y="363113"/>
                </a:lnTo>
                <a:lnTo>
                  <a:pt x="131838" y="381940"/>
                </a:lnTo>
                <a:lnTo>
                  <a:pt x="174114" y="391353"/>
                </a:lnTo>
                <a:lnTo>
                  <a:pt x="217225" y="391353"/>
                </a:lnTo>
                <a:lnTo>
                  <a:pt x="259501" y="381940"/>
                </a:lnTo>
                <a:lnTo>
                  <a:pt x="299270" y="363113"/>
                </a:lnTo>
                <a:lnTo>
                  <a:pt x="334862" y="334874"/>
                </a:lnTo>
                <a:lnTo>
                  <a:pt x="363101" y="299283"/>
                </a:lnTo>
                <a:lnTo>
                  <a:pt x="381927" y="259513"/>
                </a:lnTo>
                <a:lnTo>
                  <a:pt x="391340" y="217237"/>
                </a:lnTo>
                <a:lnTo>
                  <a:pt x="391340" y="174124"/>
                </a:lnTo>
                <a:lnTo>
                  <a:pt x="381927" y="131846"/>
                </a:lnTo>
                <a:lnTo>
                  <a:pt x="363101" y="92074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5BF9C27-7AFF-5E44-966A-5831430DCEA9}"/>
              </a:ext>
            </a:extLst>
          </p:cNvPr>
          <p:cNvSpPr/>
          <p:nvPr/>
        </p:nvSpPr>
        <p:spPr>
          <a:xfrm>
            <a:off x="2075336" y="499699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87"/>
                </a:moveTo>
                <a:lnTo>
                  <a:pt x="363101" y="92078"/>
                </a:lnTo>
                <a:lnTo>
                  <a:pt x="381927" y="131848"/>
                </a:lnTo>
                <a:lnTo>
                  <a:pt x="391340" y="174123"/>
                </a:lnTo>
                <a:lnTo>
                  <a:pt x="391340" y="217235"/>
                </a:lnTo>
                <a:lnTo>
                  <a:pt x="381927" y="259510"/>
                </a:lnTo>
                <a:lnTo>
                  <a:pt x="363101" y="299280"/>
                </a:lnTo>
                <a:lnTo>
                  <a:pt x="334862" y="334871"/>
                </a:lnTo>
                <a:lnTo>
                  <a:pt x="299270" y="363110"/>
                </a:lnTo>
                <a:lnTo>
                  <a:pt x="259501" y="381936"/>
                </a:lnTo>
                <a:lnTo>
                  <a:pt x="217225" y="391349"/>
                </a:lnTo>
                <a:lnTo>
                  <a:pt x="174114" y="391349"/>
                </a:lnTo>
                <a:lnTo>
                  <a:pt x="131838" y="381936"/>
                </a:lnTo>
                <a:lnTo>
                  <a:pt x="92069" y="363110"/>
                </a:lnTo>
                <a:lnTo>
                  <a:pt x="56478" y="334871"/>
                </a:lnTo>
                <a:lnTo>
                  <a:pt x="28239" y="299280"/>
                </a:lnTo>
                <a:lnTo>
                  <a:pt x="9413" y="259510"/>
                </a:lnTo>
                <a:lnTo>
                  <a:pt x="0" y="217235"/>
                </a:lnTo>
                <a:lnTo>
                  <a:pt x="0" y="174123"/>
                </a:lnTo>
                <a:lnTo>
                  <a:pt x="9413" y="131848"/>
                </a:lnTo>
                <a:lnTo>
                  <a:pt x="28239" y="92078"/>
                </a:lnTo>
                <a:lnTo>
                  <a:pt x="56478" y="56487"/>
                </a:lnTo>
                <a:lnTo>
                  <a:pt x="92069" y="28243"/>
                </a:lnTo>
                <a:lnTo>
                  <a:pt x="131838" y="9414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4"/>
                </a:lnTo>
                <a:lnTo>
                  <a:pt x="299270" y="28243"/>
                </a:lnTo>
                <a:lnTo>
                  <a:pt x="334862" y="564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F6A4A6D-CDD5-D640-BDAB-2F8DEF6C5156}"/>
              </a:ext>
            </a:extLst>
          </p:cNvPr>
          <p:cNvSpPr txBox="1"/>
          <p:nvPr/>
        </p:nvSpPr>
        <p:spPr>
          <a:xfrm>
            <a:off x="2167553" y="5014036"/>
            <a:ext cx="9108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16" dirty="0">
                <a:latin typeface="Trebuchet MS"/>
                <a:cs typeface="Trebuchet MS"/>
              </a:rPr>
              <a:t>s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D54B1EF-A943-AB43-AF60-4C576071DA37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A31B2769-F2FB-BE47-8B80-2A37A11DB109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93964479-435D-5A4A-B29E-9814B6ECFFFF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3EA4AEED-647B-E04F-8B7E-FA3B2ED22B95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68865B87-F37B-6B4D-A785-B3C8E097709C}"/>
              </a:ext>
            </a:extLst>
          </p:cNvPr>
          <p:cNvSpPr/>
          <p:nvPr/>
        </p:nvSpPr>
        <p:spPr>
          <a:xfrm>
            <a:off x="2834135" y="606599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8E9D8AD0-052E-214F-8E34-F657FC16C97A}"/>
              </a:ext>
            </a:extLst>
          </p:cNvPr>
          <p:cNvSpPr/>
          <p:nvPr/>
        </p:nvSpPr>
        <p:spPr>
          <a:xfrm>
            <a:off x="2834135" y="6065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F6EA972-4447-124D-A7A6-D44F38B748BC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4FD57FD-2F9F-5E49-B4DE-6A64272C5CB1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D18092A-723E-BA4E-A7F5-2039C9802CFF}"/>
              </a:ext>
            </a:extLst>
          </p:cNvPr>
          <p:cNvSpPr/>
          <p:nvPr/>
        </p:nvSpPr>
        <p:spPr>
          <a:xfrm>
            <a:off x="3791222" y="451970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0D63C689-44B0-5E40-9B8D-06B8A2E0FD4D}"/>
              </a:ext>
            </a:extLst>
          </p:cNvPr>
          <p:cNvSpPr/>
          <p:nvPr/>
        </p:nvSpPr>
        <p:spPr>
          <a:xfrm>
            <a:off x="3791222" y="451970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1C3D150F-2665-F648-ABD1-6DC26B27FA31}"/>
              </a:ext>
            </a:extLst>
          </p:cNvPr>
          <p:cNvSpPr txBox="1"/>
          <p:nvPr/>
        </p:nvSpPr>
        <p:spPr>
          <a:xfrm>
            <a:off x="5208828" y="4340032"/>
            <a:ext cx="24422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3.1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2CE6903C-D95D-1A4D-9509-B8D6331F8148}"/>
              </a:ext>
            </a:extLst>
          </p:cNvPr>
          <p:cNvSpPr txBox="1"/>
          <p:nvPr/>
        </p:nvSpPr>
        <p:spPr>
          <a:xfrm>
            <a:off x="6558798" y="5429454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distTo[w]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BAD25F3B-C9DB-1248-A3A1-A6A886EF5855}"/>
              </a:ext>
            </a:extLst>
          </p:cNvPr>
          <p:cNvSpPr/>
          <p:nvPr/>
        </p:nvSpPr>
        <p:spPr>
          <a:xfrm>
            <a:off x="3791222" y="622635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9"/>
                </a:lnTo>
                <a:lnTo>
                  <a:pt x="28243" y="92071"/>
                </a:lnTo>
                <a:lnTo>
                  <a:pt x="9414" y="131840"/>
                </a:lnTo>
                <a:lnTo>
                  <a:pt x="0" y="174116"/>
                </a:lnTo>
                <a:lnTo>
                  <a:pt x="0" y="217228"/>
                </a:lnTo>
                <a:lnTo>
                  <a:pt x="9414" y="259504"/>
                </a:lnTo>
                <a:lnTo>
                  <a:pt x="28243" y="299274"/>
                </a:lnTo>
                <a:lnTo>
                  <a:pt x="56487" y="334866"/>
                </a:lnTo>
                <a:lnTo>
                  <a:pt x="92078" y="363106"/>
                </a:lnTo>
                <a:lnTo>
                  <a:pt x="131848" y="381932"/>
                </a:lnTo>
                <a:lnTo>
                  <a:pt x="174123" y="391346"/>
                </a:lnTo>
                <a:lnTo>
                  <a:pt x="217235" y="391346"/>
                </a:lnTo>
                <a:lnTo>
                  <a:pt x="259510" y="381932"/>
                </a:lnTo>
                <a:lnTo>
                  <a:pt x="299280" y="363106"/>
                </a:lnTo>
                <a:lnTo>
                  <a:pt x="334871" y="334866"/>
                </a:lnTo>
                <a:lnTo>
                  <a:pt x="363110" y="299274"/>
                </a:lnTo>
                <a:lnTo>
                  <a:pt x="381936" y="259504"/>
                </a:lnTo>
                <a:lnTo>
                  <a:pt x="391349" y="217228"/>
                </a:lnTo>
                <a:lnTo>
                  <a:pt x="391349" y="174116"/>
                </a:lnTo>
                <a:lnTo>
                  <a:pt x="381936" y="131840"/>
                </a:lnTo>
                <a:lnTo>
                  <a:pt x="363110" y="92071"/>
                </a:lnTo>
                <a:lnTo>
                  <a:pt x="334871" y="56479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D3CDEE3B-E7BC-864A-81BA-FD99C3847798}"/>
              </a:ext>
            </a:extLst>
          </p:cNvPr>
          <p:cNvSpPr/>
          <p:nvPr/>
        </p:nvSpPr>
        <p:spPr>
          <a:xfrm>
            <a:off x="3791222" y="622634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65DCDF2-20BD-644B-B6D1-B39AB1E46A53}"/>
              </a:ext>
            </a:extLst>
          </p:cNvPr>
          <p:cNvSpPr/>
          <p:nvPr/>
        </p:nvSpPr>
        <p:spPr>
          <a:xfrm>
            <a:off x="4935382" y="4473977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8B2B77F-C69A-B244-B597-58E0C11361EC}"/>
              </a:ext>
            </a:extLst>
          </p:cNvPr>
          <p:cNvSpPr/>
          <p:nvPr/>
        </p:nvSpPr>
        <p:spPr>
          <a:xfrm>
            <a:off x="5317661" y="5278927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91343A5-A7C1-4042-8A08-9C5F5FB8BA75}"/>
              </a:ext>
            </a:extLst>
          </p:cNvPr>
          <p:cNvSpPr/>
          <p:nvPr/>
        </p:nvSpPr>
        <p:spPr>
          <a:xfrm>
            <a:off x="4934542" y="4478272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2C9A3234-13CF-9548-86E1-1970D74CB727}"/>
              </a:ext>
            </a:extLst>
          </p:cNvPr>
          <p:cNvSpPr/>
          <p:nvPr/>
        </p:nvSpPr>
        <p:spPr>
          <a:xfrm>
            <a:off x="5287898" y="5247279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4835F32-8E62-F84F-A604-49DC50E8C527}"/>
              </a:ext>
            </a:extLst>
          </p:cNvPr>
          <p:cNvSpPr/>
          <p:nvPr/>
        </p:nvSpPr>
        <p:spPr>
          <a:xfrm>
            <a:off x="4935382" y="4473977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ED820705-5D88-F34B-9B3B-A10F336E15AE}"/>
              </a:ext>
            </a:extLst>
          </p:cNvPr>
          <p:cNvSpPr/>
          <p:nvPr/>
        </p:nvSpPr>
        <p:spPr>
          <a:xfrm>
            <a:off x="5288738" y="5242984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26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FEE7D26E-ADE0-2742-9B5A-42FB197B9201}"/>
              </a:ext>
            </a:extLst>
          </p:cNvPr>
          <p:cNvSpPr txBox="1"/>
          <p:nvPr/>
        </p:nvSpPr>
        <p:spPr>
          <a:xfrm>
            <a:off x="5057023" y="4813305"/>
            <a:ext cx="244227" cy="1821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1.3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D35EAC15-28E1-D147-AC4F-AE7BF32303CF}"/>
              </a:ext>
            </a:extLst>
          </p:cNvPr>
          <p:cNvSpPr/>
          <p:nvPr/>
        </p:nvSpPr>
        <p:spPr>
          <a:xfrm>
            <a:off x="4799176" y="430208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E88AEF2F-209E-A84D-A317-C2EC5AA86FB3}"/>
              </a:ext>
            </a:extLst>
          </p:cNvPr>
          <p:cNvSpPr/>
          <p:nvPr/>
        </p:nvSpPr>
        <p:spPr>
          <a:xfrm>
            <a:off x="4799176" y="430208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84E0FE7-220B-9B4B-B0E2-16B879603DAA}"/>
              </a:ext>
            </a:extLst>
          </p:cNvPr>
          <p:cNvSpPr txBox="1"/>
          <p:nvPr/>
        </p:nvSpPr>
        <p:spPr>
          <a:xfrm>
            <a:off x="4892073" y="4345907"/>
            <a:ext cx="89743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80" dirty="0">
                <a:latin typeface="Trebuchet MS"/>
                <a:cs typeface="Trebuchet MS"/>
              </a:rPr>
              <a:t>v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A0FE9941-5D5F-9449-80AE-8DCDD00AB193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0A41F472-A7A6-B843-B941-7EED0297E60E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D9577BF-2B6D-5340-AB11-685E05AB7C7D}"/>
              </a:ext>
            </a:extLst>
          </p:cNvPr>
          <p:cNvSpPr txBox="1"/>
          <p:nvPr/>
        </p:nvSpPr>
        <p:spPr>
          <a:xfrm>
            <a:off x="5344932" y="5429454"/>
            <a:ext cx="57239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7084" algn="l"/>
              </a:tabLst>
            </a:pPr>
            <a:r>
              <a:rPr sz="984" spc="91" dirty="0">
                <a:latin typeface="Trebuchet MS"/>
                <a:cs typeface="Trebuchet MS"/>
              </a:rPr>
              <a:t>w	</a:t>
            </a:r>
            <a:r>
              <a:rPr sz="1125" spc="60" dirty="0">
                <a:latin typeface="Trebuchet MS"/>
                <a:cs typeface="Trebuchet MS"/>
              </a:rPr>
              <a:t>7.2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112FB9DF-BA48-E842-A8F4-C11E9D0D4890}"/>
              </a:ext>
            </a:extLst>
          </p:cNvPr>
          <p:cNvSpPr/>
          <p:nvPr/>
        </p:nvSpPr>
        <p:spPr>
          <a:xfrm>
            <a:off x="6080167" y="5527681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A528DF-7898-B644-91A8-E00AE7B06F59}"/>
              </a:ext>
            </a:extLst>
          </p:cNvPr>
          <p:cNvSpPr/>
          <p:nvPr/>
        </p:nvSpPr>
        <p:spPr>
          <a:xfrm>
            <a:off x="6024803" y="54848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1DAACDD4-1874-2242-903E-A4AF062C7DF1}"/>
              </a:ext>
            </a:extLst>
          </p:cNvPr>
          <p:cNvSpPr txBox="1"/>
          <p:nvPr/>
        </p:nvSpPr>
        <p:spPr>
          <a:xfrm>
            <a:off x="6244671" y="4322173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distTo[v]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A5EEFAC4-410D-5745-99C9-269587B9C7B1}"/>
              </a:ext>
            </a:extLst>
          </p:cNvPr>
          <p:cNvSpPr/>
          <p:nvPr/>
        </p:nvSpPr>
        <p:spPr>
          <a:xfrm>
            <a:off x="5651542" y="4438259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C05E5C6A-4219-BE41-AC87-FC9159E8F8FB}"/>
              </a:ext>
            </a:extLst>
          </p:cNvPr>
          <p:cNvSpPr/>
          <p:nvPr/>
        </p:nvSpPr>
        <p:spPr>
          <a:xfrm>
            <a:off x="5596178" y="439539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01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⟸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sufficient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s =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… →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kern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 is a shortest path from s to w.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inequalities; simplify; and substitute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[v0]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is the weight of shortest path to w.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  <a:blipFill>
                <a:blip r:embed="rId3"/>
                <a:stretch>
                  <a:fillRect l="-454" t="-348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D270D0-F6CB-4447-A7F7-81200F886FC8}"/>
              </a:ext>
            </a:extLst>
          </p:cNvPr>
          <p:cNvSpPr/>
          <p:nvPr/>
        </p:nvSpPr>
        <p:spPr>
          <a:xfrm>
            <a:off x="1917701" y="3793363"/>
            <a:ext cx="3717556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8FBEA620-9A2E-9A4E-A3E3-CE846D69AFB6}"/>
              </a:ext>
            </a:extLst>
          </p:cNvPr>
          <p:cNvSpPr txBox="1"/>
          <p:nvPr/>
        </p:nvSpPr>
        <p:spPr>
          <a:xfrm>
            <a:off x="6334919" y="4192399"/>
            <a:ext cx="2079239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</a:rPr>
              <a:t>e</a:t>
            </a:r>
            <a:r>
              <a:rPr sz="1400" kern="0" baseline="-25000" dirty="0">
                <a:solidFill>
                  <a:srgbClr val="8D3124"/>
                </a:solidFill>
                <a:latin typeface="Trebuchet MS"/>
              </a:rPr>
              <a:t>i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= i</a:t>
            </a:r>
            <a:r>
              <a:rPr sz="1400" kern="0" baseline="30000" dirty="0">
                <a:solidFill>
                  <a:srgbClr val="8D3124"/>
                </a:solidFill>
                <a:latin typeface="Trebuchet MS"/>
              </a:rPr>
              <a:t>th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edge on shortest  path from s to w</a:t>
            </a: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6BC436CB-B20B-FF47-B196-815FA8A126A6}"/>
              </a:ext>
            </a:extLst>
          </p:cNvPr>
          <p:cNvSpPr/>
          <p:nvPr/>
        </p:nvSpPr>
        <p:spPr>
          <a:xfrm>
            <a:off x="5893584" y="4177485"/>
            <a:ext cx="257175" cy="275034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11">
            <a:extLst>
              <a:ext uri="{FF2B5EF4-FFF2-40B4-BE49-F238E27FC236}">
                <a16:creationId xmlns:a16="http://schemas.microsoft.com/office/drawing/2014/main" id="{5E0933B6-0F98-7B42-8261-DFEB8296D10B}"/>
              </a:ext>
            </a:extLst>
          </p:cNvPr>
          <p:cNvSpPr/>
          <p:nvPr/>
        </p:nvSpPr>
        <p:spPr>
          <a:xfrm>
            <a:off x="5855785" y="4137034"/>
            <a:ext cx="90190" cy="91976"/>
          </a:xfrm>
          <a:custGeom>
            <a:avLst/>
            <a:gdLst/>
            <a:ahLst/>
            <a:cxnLst/>
            <a:rect l="l" t="t" r="r" b="b"/>
            <a:pathLst>
              <a:path w="128270" h="130810">
                <a:moveTo>
                  <a:pt x="0" y="0"/>
                </a:moveTo>
                <a:lnTo>
                  <a:pt x="38696" y="130695"/>
                </a:lnTo>
                <a:lnTo>
                  <a:pt x="62433" y="66814"/>
                </a:lnTo>
                <a:lnTo>
                  <a:pt x="127774" y="47459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42A380B3-66F5-4045-807E-D728787183BF}"/>
              </a:ext>
            </a:extLst>
          </p:cNvPr>
          <p:cNvSpPr/>
          <p:nvPr/>
        </p:nvSpPr>
        <p:spPr>
          <a:xfrm>
            <a:off x="5911150" y="4453984"/>
            <a:ext cx="239762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12700" y="0"/>
                </a:lnTo>
                <a:lnTo>
                  <a:pt x="34091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13">
            <a:extLst>
              <a:ext uri="{FF2B5EF4-FFF2-40B4-BE49-F238E27FC236}">
                <a16:creationId xmlns:a16="http://schemas.microsoft.com/office/drawing/2014/main" id="{6E9C82A8-3E30-B749-BD47-896FEFDA40AD}"/>
              </a:ext>
            </a:extLst>
          </p:cNvPr>
          <p:cNvSpPr/>
          <p:nvPr/>
        </p:nvSpPr>
        <p:spPr>
          <a:xfrm>
            <a:off x="5855785" y="44111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19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E05F15BF-9C23-AB4C-9BD1-E061804DFAE6}"/>
              </a:ext>
            </a:extLst>
          </p:cNvPr>
          <p:cNvSpPr/>
          <p:nvPr/>
        </p:nvSpPr>
        <p:spPr>
          <a:xfrm>
            <a:off x="5886709" y="4449573"/>
            <a:ext cx="263872" cy="392013"/>
          </a:xfrm>
          <a:custGeom>
            <a:avLst/>
            <a:gdLst/>
            <a:ahLst/>
            <a:cxnLst/>
            <a:rect l="l" t="t" r="r" b="b"/>
            <a:pathLst>
              <a:path w="375284" h="557529">
                <a:moveTo>
                  <a:pt x="0" y="556983"/>
                </a:moveTo>
                <a:lnTo>
                  <a:pt x="7099" y="546455"/>
                </a:lnTo>
                <a:lnTo>
                  <a:pt x="37511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D8D42612-FEA9-674D-90F8-2066D1FD98AD}"/>
              </a:ext>
            </a:extLst>
          </p:cNvPr>
          <p:cNvSpPr/>
          <p:nvPr/>
        </p:nvSpPr>
        <p:spPr>
          <a:xfrm>
            <a:off x="5855785" y="4792081"/>
            <a:ext cx="83493" cy="95101"/>
          </a:xfrm>
          <a:custGeom>
            <a:avLst/>
            <a:gdLst/>
            <a:ahLst/>
            <a:cxnLst/>
            <a:rect l="l" t="t" r="r" b="b"/>
            <a:pathLst>
              <a:path w="118745" h="135254">
                <a:moveTo>
                  <a:pt x="17538" y="0"/>
                </a:moveTo>
                <a:lnTo>
                  <a:pt x="0" y="135178"/>
                </a:lnTo>
                <a:lnTo>
                  <a:pt x="118668" y="68110"/>
                </a:lnTo>
                <a:lnTo>
                  <a:pt x="51079" y="59334"/>
                </a:lnTo>
                <a:lnTo>
                  <a:pt x="1753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D283-BD73-2C4B-AA4A-91BA6FC80C9C}"/>
              </a:ext>
            </a:extLst>
          </p:cNvPr>
          <p:cNvSpPr/>
          <p:nvPr/>
        </p:nvSpPr>
        <p:spPr>
          <a:xfrm>
            <a:off x="1211160" y="5837144"/>
            <a:ext cx="67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… 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23131538-E099-DC42-B459-7C7C5A5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A69F37-CBB7-7544-82A3-A182FE38E20D}"/>
              </a:ext>
            </a:extLst>
          </p:cNvPr>
          <p:cNvSpPr/>
          <p:nvPr/>
        </p:nvSpPr>
        <p:spPr>
          <a:xfrm>
            <a:off x="5939278" y="6404652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8D3124"/>
                </a:solidFill>
                <a:latin typeface="Trebuchet MS"/>
              </a:rPr>
              <a:t>weight of shortest path from s to w</a:t>
            </a:r>
          </a:p>
        </p:txBody>
      </p:sp>
      <p:sp>
        <p:nvSpPr>
          <p:cNvPr id="85" name="object 10">
            <a:extLst>
              <a:ext uri="{FF2B5EF4-FFF2-40B4-BE49-F238E27FC236}">
                <a16:creationId xmlns:a16="http://schemas.microsoft.com/office/drawing/2014/main" id="{2A288CC7-B281-BC45-9F26-6A1F79B1FE11}"/>
              </a:ext>
            </a:extLst>
          </p:cNvPr>
          <p:cNvSpPr/>
          <p:nvPr/>
        </p:nvSpPr>
        <p:spPr>
          <a:xfrm>
            <a:off x="5764656" y="6275193"/>
            <a:ext cx="182258" cy="219135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DBED9E-906C-A948-91D0-B491DCED7A61}"/>
              </a:ext>
            </a:extLst>
          </p:cNvPr>
          <p:cNvCxnSpPr/>
          <p:nvPr/>
        </p:nvCxnSpPr>
        <p:spPr>
          <a:xfrm>
            <a:off x="3590488" y="6206476"/>
            <a:ext cx="4152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6" grpId="0"/>
      <p:bldP spid="84" grpId="0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22618D-C1F8-B60E-A626-F58D3AD55FA1}"/>
              </a:ext>
            </a:extLst>
          </p:cNvPr>
          <p:cNvSpPr txBox="1"/>
          <p:nvPr/>
        </p:nvSpPr>
        <p:spPr>
          <a:xfrm>
            <a:off x="506024" y="6256800"/>
            <a:ext cx="570233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  <a:latin typeface="Times New Roman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400" dirty="0" err="1"/>
              <a:t>Dijkstras</a:t>
            </a:r>
            <a:r>
              <a:rPr lang="en-GB" sz="1400" dirty="0"/>
              <a:t> Shortest Path Algorithm Explained | With Example | Graph Theory</a:t>
            </a:r>
          </a:p>
          <a:p>
            <a:r>
              <a:rPr lang="en-GB" sz="1400" dirty="0">
                <a:hlinkClick r:id="rId3"/>
              </a:rPr>
              <a:t>https://www.youtube.com/watch?v=bZkzH5x0SKU</a:t>
            </a:r>
            <a:r>
              <a:rPr lang="en-GB" sz="1400" dirty="0"/>
              <a:t> 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D69-DC4F-684D-9955-D9286DA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1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-4" dirty="0">
                <a:latin typeface="Arial"/>
                <a:cs typeface="Arial"/>
              </a:rPr>
              <a:t>Dijkstra’s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2" dirty="0">
                <a:latin typeface="Arial"/>
                <a:cs typeface="Arial"/>
              </a:rPr>
              <a:t>Algorithm:	</a:t>
            </a:r>
            <a:r>
              <a:rPr lang="en-US" sz="2800" spc="-7" dirty="0">
                <a:latin typeface="Arial"/>
                <a:cs typeface="Arial"/>
              </a:rPr>
              <a:t>Java</a:t>
            </a:r>
            <a:r>
              <a:rPr lang="en-US" sz="2800" spc="18" dirty="0">
                <a:latin typeface="Arial"/>
                <a:cs typeface="Arial"/>
              </a:rPr>
              <a:t> </a:t>
            </a:r>
            <a:r>
              <a:rPr lang="en-US" sz="2800" spc="14" dirty="0">
                <a:latin typeface="Arial"/>
                <a:cs typeface="Arial"/>
              </a:rPr>
              <a:t>Implementation</a:t>
            </a:r>
            <a:endParaRPr lang="en-US" sz="28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7B0C70A-F441-5146-8906-1BE55022E291}"/>
              </a:ext>
            </a:extLst>
          </p:cNvPr>
          <p:cNvSpPr/>
          <p:nvPr/>
        </p:nvSpPr>
        <p:spPr>
          <a:xfrm>
            <a:off x="839112" y="919758"/>
            <a:ext cx="5625703" cy="59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6B8B94D-7895-CB41-A89C-3C9D8771F8BA}"/>
              </a:ext>
            </a:extLst>
          </p:cNvPr>
          <p:cNvSpPr/>
          <p:nvPr/>
        </p:nvSpPr>
        <p:spPr>
          <a:xfrm>
            <a:off x="899834" y="973336"/>
            <a:ext cx="5438180" cy="5759648"/>
          </a:xfrm>
          <a:custGeom>
            <a:avLst/>
            <a:gdLst/>
            <a:ahLst/>
            <a:cxnLst/>
            <a:rect l="l" t="t" r="r" b="b"/>
            <a:pathLst>
              <a:path w="7734300" h="8191500">
                <a:moveTo>
                  <a:pt x="0" y="0"/>
                </a:moveTo>
                <a:lnTo>
                  <a:pt x="7734300" y="0"/>
                </a:lnTo>
                <a:lnTo>
                  <a:pt x="77343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FD933E1-5286-4C47-BAEB-997E6E8E3C1A}"/>
              </a:ext>
            </a:extLst>
          </p:cNvPr>
          <p:cNvSpPr/>
          <p:nvPr/>
        </p:nvSpPr>
        <p:spPr>
          <a:xfrm>
            <a:off x="1042709" y="1933045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8F16B8AF-3D17-9A46-938F-AF83C4FDA82F}"/>
              </a:ext>
            </a:extLst>
          </p:cNvPr>
          <p:cNvSpPr/>
          <p:nvPr/>
        </p:nvSpPr>
        <p:spPr>
          <a:xfrm>
            <a:off x="1042709" y="3263568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FCEB842-3D7C-4442-BAE2-67B4587A9354}"/>
              </a:ext>
            </a:extLst>
          </p:cNvPr>
          <p:cNvSpPr/>
          <p:nvPr/>
        </p:nvSpPr>
        <p:spPr>
          <a:xfrm>
            <a:off x="1042709" y="4594091"/>
            <a:ext cx="5152430" cy="1544836"/>
          </a:xfrm>
          <a:custGeom>
            <a:avLst/>
            <a:gdLst/>
            <a:ahLst/>
            <a:cxnLst/>
            <a:rect l="l" t="t" r="r" b="b"/>
            <a:pathLst>
              <a:path w="7327900" h="2197100">
                <a:moveTo>
                  <a:pt x="0" y="0"/>
                </a:moveTo>
                <a:lnTo>
                  <a:pt x="7327900" y="0"/>
                </a:lnTo>
                <a:lnTo>
                  <a:pt x="7327900" y="2197100"/>
                </a:lnTo>
                <a:lnTo>
                  <a:pt x="0" y="219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B0D50BA-4125-C746-9AA1-529CE0CCA7D9}"/>
              </a:ext>
            </a:extLst>
          </p:cNvPr>
          <p:cNvSpPr txBox="1"/>
          <p:nvPr/>
        </p:nvSpPr>
        <p:spPr>
          <a:xfrm>
            <a:off x="1038859" y="1050131"/>
            <a:ext cx="4855963" cy="335971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DijkstraSP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edgeTo;  private	double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distTo;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 err="1">
                <a:latin typeface="DejaVu Sans Mono"/>
                <a:cs typeface="DejaVu Sans Mono"/>
              </a:rPr>
              <a:t>pq</a:t>
            </a:r>
            <a:r>
              <a:rPr sz="1266" spc="-4" dirty="0">
                <a:latin typeface="DejaVu Sans Mono"/>
                <a:cs typeface="DejaVu Sans Mono"/>
              </a:rPr>
              <a:t>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5"/>
              </a:spcBef>
            </a:pPr>
            <a:endParaRPr sz="1652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975802" algn="l"/>
                <a:tab pos="4266007" algn="l"/>
                <a:tab pos="465309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DijkstraSP(</a:t>
            </a:r>
            <a:r>
              <a:rPr sz="1266" spc="-4" dirty="0" err="1">
                <a:latin typeface="DejaVu Sans Mono"/>
                <a:cs typeface="DejaVu Sans Mono"/>
              </a:rPr>
              <a:t>EdgeWeightedDigraph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879543" algn="l"/>
                <a:tab pos="1072864" algn="l"/>
                <a:tab pos="145995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	=	new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&lt;Double&gt;(G.V());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8"/>
              </a:spcBef>
            </a:pPr>
            <a:endParaRPr sz="1441" dirty="0">
              <a:latin typeface="Times New Roman"/>
              <a:cs typeface="Times New Roman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	=	0;	v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zh-CN" alt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FE6E663-9F62-6442-9577-62A1B732236D}"/>
              </a:ext>
            </a:extLst>
          </p:cNvPr>
          <p:cNvSpPr txBox="1"/>
          <p:nvPr/>
        </p:nvSpPr>
        <p:spPr>
          <a:xfrm>
            <a:off x="1619432" y="4577358"/>
            <a:ext cx="3404890" cy="156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pq.insert(s,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0.0);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(!pq.isEmpty())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95571">
              <a:spcBef>
                <a:spcPts val="239"/>
              </a:spcBef>
              <a:tabLst>
                <a:tab pos="782659" algn="l"/>
                <a:tab pos="976427" algn="l"/>
                <a:tab pos="116974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pq.delMin();</a:t>
            </a:r>
            <a:endParaRPr sz="1266" dirty="0">
              <a:latin typeface="DejaVu Sans Mono"/>
              <a:cs typeface="DejaVu Sans Mono"/>
            </a:endParaRPr>
          </a:p>
          <a:p>
            <a:pPr marL="686221" marR="3572" indent="-290650">
              <a:lnSpc>
                <a:spcPct val="111100"/>
              </a:lnSpc>
              <a:spcBef>
                <a:spcPts val="70"/>
              </a:spcBef>
              <a:tabLst>
                <a:tab pos="782659" algn="l"/>
                <a:tab pos="2137245" algn="l"/>
                <a:tab pos="2331012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: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G.adj</a:t>
            </a:r>
            <a:r>
              <a:rPr sz="1266" spc="-4" dirty="0">
                <a:latin typeface="DejaVu Sans Mono"/>
                <a:cs typeface="DejaVu Sans Mono"/>
              </a:rPr>
              <a:t>(v))  relax(e);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976EB5A-3A07-7540-9087-832B847F069E}"/>
              </a:ext>
            </a:extLst>
          </p:cNvPr>
          <p:cNvSpPr txBox="1"/>
          <p:nvPr/>
        </p:nvSpPr>
        <p:spPr>
          <a:xfrm>
            <a:off x="1135622" y="6131122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5DCFA8D-C4DD-4447-8812-FF4C1E61FF6E}"/>
              </a:ext>
            </a:extLst>
          </p:cNvPr>
          <p:cNvSpPr txBox="1"/>
          <p:nvPr/>
        </p:nvSpPr>
        <p:spPr>
          <a:xfrm>
            <a:off x="6735752" y="4627364"/>
            <a:ext cx="1538585" cy="4056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9745" marR="3572" indent="-131262">
              <a:lnSpc>
                <a:spcPct val="119800"/>
              </a:lnSpc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relax vertices in order  of distance from s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C7E11CB-8398-9346-A482-FDBCD5C6D7C8}"/>
              </a:ext>
            </a:extLst>
          </p:cNvPr>
          <p:cNvSpPr/>
          <p:nvPr/>
        </p:nvSpPr>
        <p:spPr>
          <a:xfrm>
            <a:off x="5680788" y="4884539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FA4BAD7A-BB6B-8247-BA88-DB7C2177BDC3}"/>
              </a:ext>
            </a:extLst>
          </p:cNvPr>
          <p:cNvSpPr/>
          <p:nvPr/>
        </p:nvSpPr>
        <p:spPr>
          <a:xfrm>
            <a:off x="5625424" y="48416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7270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0430-8D45-5446-BCB8-F49F82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Algorithm:	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FFFFAD-7798-A34B-9219-467936A201C5}"/>
              </a:ext>
            </a:extLst>
          </p:cNvPr>
          <p:cNvSpPr/>
          <p:nvPr/>
        </p:nvSpPr>
        <p:spPr>
          <a:xfrm>
            <a:off x="616148" y="1765783"/>
            <a:ext cx="6500813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AD9803-8B4C-A94C-A2FE-CC718607C0DF}"/>
              </a:ext>
            </a:extLst>
          </p:cNvPr>
          <p:cNvSpPr/>
          <p:nvPr/>
        </p:nvSpPr>
        <p:spPr>
          <a:xfrm>
            <a:off x="676870" y="1819361"/>
            <a:ext cx="6313289" cy="2652117"/>
          </a:xfrm>
          <a:custGeom>
            <a:avLst/>
            <a:gdLst/>
            <a:ahLst/>
            <a:cxnLst/>
            <a:rect l="l" t="t" r="r" b="b"/>
            <a:pathLst>
              <a:path w="8978900" h="3771900">
                <a:moveTo>
                  <a:pt x="0" y="0"/>
                </a:moveTo>
                <a:lnTo>
                  <a:pt x="8978900" y="0"/>
                </a:lnTo>
                <a:lnTo>
                  <a:pt x="8978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4F53CD-818B-A340-9A24-5CDBD2994F67}"/>
              </a:ext>
            </a:extLst>
          </p:cNvPr>
          <p:cNvSpPr/>
          <p:nvPr/>
        </p:nvSpPr>
        <p:spPr>
          <a:xfrm>
            <a:off x="819745" y="3439867"/>
            <a:ext cx="6027539" cy="446484"/>
          </a:xfrm>
          <a:custGeom>
            <a:avLst/>
            <a:gdLst/>
            <a:ahLst/>
            <a:cxnLst/>
            <a:rect l="l" t="t" r="r" b="b"/>
            <a:pathLst>
              <a:path w="8572500" h="635000">
                <a:moveTo>
                  <a:pt x="0" y="0"/>
                </a:moveTo>
                <a:lnTo>
                  <a:pt x="8572500" y="0"/>
                </a:lnTo>
                <a:lnTo>
                  <a:pt x="8572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6A0E627-D887-A940-A373-3B9E86EB4C18}"/>
              </a:ext>
            </a:extLst>
          </p:cNvPr>
          <p:cNvSpPr txBox="1"/>
          <p:nvPr/>
        </p:nvSpPr>
        <p:spPr>
          <a:xfrm>
            <a:off x="676870" y="1819361"/>
            <a:ext cx="6313289" cy="160963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7156" rIns="0" bIns="0" rtlCol="0">
            <a:spAutoFit/>
          </a:bodyPr>
          <a:lstStyle/>
          <a:p>
            <a:pPr marL="437986">
              <a:spcBef>
                <a:spcPts val="844"/>
              </a:spcBef>
              <a:tabLst>
                <a:tab pos="1212162" algn="l"/>
                <a:tab pos="1695687" algn="l"/>
                <a:tab pos="353424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relax(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437986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115278" algn="l"/>
                <a:tab pos="1308599" algn="l"/>
                <a:tab pos="1502367" algn="l"/>
                <a:tab pos="2469864" algn="l"/>
                <a:tab pos="2663631" algn="l"/>
                <a:tab pos="2856952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e.to();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018395" algn="l"/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(distTo[w]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1115278" marR="1805519">
              <a:lnSpc>
                <a:spcPct val="111100"/>
              </a:lnSpc>
              <a:spcBef>
                <a:spcPts val="70"/>
              </a:spcBef>
              <a:tabLst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	e.weight();  edgeTo[w]	=	e;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3257D5-D2C8-1F49-BABF-B2A5EAD121C2}"/>
              </a:ext>
            </a:extLst>
          </p:cNvPr>
          <p:cNvSpPr txBox="1"/>
          <p:nvPr/>
        </p:nvSpPr>
        <p:spPr>
          <a:xfrm>
            <a:off x="1783517" y="3432063"/>
            <a:ext cx="4759523" cy="43810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299134" algn="l"/>
                <a:tab pos="1943924" algn="l"/>
                <a:tab pos="3298509" algn="l"/>
                <a:tab pos="36855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(pq.contains(w))	</a:t>
            </a:r>
            <a:r>
              <a:rPr sz="1266" spc="-4" dirty="0" err="1">
                <a:latin typeface="DejaVu Sans Mono"/>
                <a:cs typeface="DejaVu Sans Mono"/>
              </a:rPr>
              <a:t>pq.decreaseKey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(w,	distTo[w]);  else	pq.insert	(w,	distTo[w]);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48A92D-034C-084A-83C5-9B7E112A9116}"/>
              </a:ext>
            </a:extLst>
          </p:cNvPr>
          <p:cNvSpPr txBox="1"/>
          <p:nvPr/>
        </p:nvSpPr>
        <p:spPr>
          <a:xfrm>
            <a:off x="1115111" y="3878547"/>
            <a:ext cx="396032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5F9E85-3B0F-E14A-93D8-CA32EED3B3B8}"/>
              </a:ext>
            </a:extLst>
          </p:cNvPr>
          <p:cNvSpPr txBox="1"/>
          <p:nvPr/>
        </p:nvSpPr>
        <p:spPr>
          <a:xfrm>
            <a:off x="7490034" y="3572038"/>
            <a:ext cx="7335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update PQ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68C4641-DCDF-4E44-9FC9-E07F31623D98}"/>
              </a:ext>
            </a:extLst>
          </p:cNvPr>
          <p:cNvSpPr/>
          <p:nvPr/>
        </p:nvSpPr>
        <p:spPr>
          <a:xfrm>
            <a:off x="6681192" y="3667806"/>
            <a:ext cx="659904" cy="0"/>
          </a:xfrm>
          <a:custGeom>
            <a:avLst/>
            <a:gdLst/>
            <a:ahLst/>
            <a:cxnLst/>
            <a:rect l="l" t="t" r="r" b="b"/>
            <a:pathLst>
              <a:path w="938529">
                <a:moveTo>
                  <a:pt x="0" y="0"/>
                </a:moveTo>
                <a:lnTo>
                  <a:pt x="12700" y="0"/>
                </a:lnTo>
                <a:lnTo>
                  <a:pt x="93819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D6DB453-A71A-5242-BB3F-2A00268F41F3}"/>
              </a:ext>
            </a:extLst>
          </p:cNvPr>
          <p:cNvSpPr/>
          <p:nvPr/>
        </p:nvSpPr>
        <p:spPr>
          <a:xfrm>
            <a:off x="6625828" y="362494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1521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4DE6-7453-FC44-A162-3B70B2E2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Java Implementation</a:t>
            </a:r>
            <a:endParaRPr lang="en-US"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43ADE-94AA-3D4F-B5AA-CF74F3DE64BD}"/>
              </a:ext>
            </a:extLst>
          </p:cNvPr>
          <p:cNvSpPr/>
          <p:nvPr/>
        </p:nvSpPr>
        <p:spPr>
          <a:xfrm>
            <a:off x="824235" y="1354888"/>
            <a:ext cx="5857875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ACEC39-86CB-0848-93B8-464648B0685A}"/>
              </a:ext>
            </a:extLst>
          </p:cNvPr>
          <p:cNvSpPr/>
          <p:nvPr/>
        </p:nvSpPr>
        <p:spPr>
          <a:xfrm>
            <a:off x="884956" y="1408466"/>
            <a:ext cx="5670352" cy="4866680"/>
          </a:xfrm>
          <a:custGeom>
            <a:avLst/>
            <a:gdLst/>
            <a:ahLst/>
            <a:cxnLst/>
            <a:rect l="l" t="t" r="r" b="b"/>
            <a:pathLst>
              <a:path w="8064500" h="6921500">
                <a:moveTo>
                  <a:pt x="0" y="0"/>
                </a:moveTo>
                <a:lnTo>
                  <a:pt x="8064500" y="0"/>
                </a:lnTo>
                <a:lnTo>
                  <a:pt x="8064500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111DF-6130-4F4E-9032-D8B5E2B2FA06}"/>
              </a:ext>
            </a:extLst>
          </p:cNvPr>
          <p:cNvSpPr/>
          <p:nvPr/>
        </p:nvSpPr>
        <p:spPr>
          <a:xfrm>
            <a:off x="1027831" y="4582737"/>
            <a:ext cx="5384602" cy="884039"/>
          </a:xfrm>
          <a:custGeom>
            <a:avLst/>
            <a:gdLst/>
            <a:ahLst/>
            <a:cxnLst/>
            <a:rect l="l" t="t" r="r" b="b"/>
            <a:pathLst>
              <a:path w="7658100" h="1257300">
                <a:moveTo>
                  <a:pt x="0" y="0"/>
                </a:moveTo>
                <a:lnTo>
                  <a:pt x="7658100" y="0"/>
                </a:lnTo>
                <a:lnTo>
                  <a:pt x="765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08C8B-184C-B648-A641-E133F8643397}"/>
              </a:ext>
            </a:extLst>
          </p:cNvPr>
          <p:cNvSpPr txBox="1"/>
          <p:nvPr/>
        </p:nvSpPr>
        <p:spPr>
          <a:xfrm>
            <a:off x="1023981" y="1485261"/>
            <a:ext cx="4759523" cy="292645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551478">
              <a:lnSpc>
                <a:spcPct val="115700"/>
              </a:lnSpc>
              <a:tabLst>
                <a:tab pos="1072864" algn="l"/>
                <a:tab pos="194392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DirectedEdge[]	edgeTo;  private	double[]	distTo;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878918" algn="l"/>
                <a:tab pos="4169123" algn="l"/>
                <a:tab pos="45562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(EdgeWeightedDigraph	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971069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7"/>
              </a:spcBef>
            </a:pPr>
            <a:endParaRPr sz="1582" dirty="0">
              <a:latin typeface="Times New Roman"/>
              <a:cs typeface="Times New Roman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	0;	v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C78437-EB46-EC4A-878B-55609843F627}"/>
              </a:ext>
            </a:extLst>
          </p:cNvPr>
          <p:cNvSpPr txBox="1"/>
          <p:nvPr/>
        </p:nvSpPr>
        <p:spPr>
          <a:xfrm>
            <a:off x="1604555" y="4574933"/>
            <a:ext cx="4372421" cy="89855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395571" algn="l"/>
                <a:tab pos="879543" algn="l"/>
                <a:tab pos="1072864" algn="l"/>
                <a:tab pos="1169747" algn="l"/>
                <a:tab pos="1266631" algn="l"/>
                <a:tab pos="2331012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Topological	topological	=	new	Topological(G);  for	(int	v	:	topological.order())</a:t>
            </a:r>
            <a:endParaRPr sz="1266">
              <a:latin typeface="DejaVu Sans Mono"/>
              <a:cs typeface="DejaVu Sans Mono"/>
            </a:endParaRPr>
          </a:p>
          <a:p>
            <a:pPr marL="589338" marR="1067506" indent="-290650">
              <a:lnSpc>
                <a:spcPts val="1758"/>
              </a:lnSpc>
              <a:spcBef>
                <a:spcPts val="28"/>
              </a:spcBef>
              <a:tabLst>
                <a:tab pos="685776" algn="l"/>
                <a:tab pos="2040808" algn="l"/>
                <a:tab pos="2234128" algn="l"/>
                <a:tab pos="2427449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(DirectedEdge	e	:	G.adj(v))  relax(e);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994528-327A-AB4C-A633-F69B4A3C2699}"/>
              </a:ext>
            </a:extLst>
          </p:cNvPr>
          <p:cNvSpPr txBox="1"/>
          <p:nvPr/>
        </p:nvSpPr>
        <p:spPr>
          <a:xfrm>
            <a:off x="1120744" y="5458971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93CA59-3058-4F46-B2E3-37E98FBCA147}"/>
              </a:ext>
            </a:extLst>
          </p:cNvPr>
          <p:cNvSpPr txBox="1"/>
          <p:nvPr/>
        </p:nvSpPr>
        <p:spPr>
          <a:xfrm>
            <a:off x="7071642" y="4623153"/>
            <a:ext cx="120684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42" dirty="0">
                <a:solidFill>
                  <a:srgbClr val="8D3124"/>
                </a:solidFill>
                <a:latin typeface="Trebuchet MS"/>
                <a:cs typeface="Trebuchet MS"/>
              </a:rPr>
              <a:t>topological</a:t>
            </a:r>
            <a:r>
              <a:rPr sz="1125" spc="-7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125" spc="39" dirty="0">
                <a:solidFill>
                  <a:srgbClr val="8D3124"/>
                </a:solidFill>
                <a:latin typeface="Trebuchet MS"/>
                <a:cs typeface="Trebuchet MS"/>
              </a:rPr>
              <a:t>order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3D5E8-184F-564C-9827-F5993CC1556A}"/>
              </a:ext>
            </a:extLst>
          </p:cNvPr>
          <p:cNvSpPr/>
          <p:nvPr/>
        </p:nvSpPr>
        <p:spPr>
          <a:xfrm>
            <a:off x="6183833" y="4739239"/>
            <a:ext cx="741611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0" y="0"/>
                </a:moveTo>
                <a:lnTo>
                  <a:pt x="12700" y="0"/>
                </a:lnTo>
                <a:lnTo>
                  <a:pt x="10543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9A6F9-EBA7-7E48-9720-FC0D53A19DB9}"/>
              </a:ext>
            </a:extLst>
          </p:cNvPr>
          <p:cNvSpPr/>
          <p:nvPr/>
        </p:nvSpPr>
        <p:spPr>
          <a:xfrm>
            <a:off x="6128469" y="46963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8201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8ACF4-62CD-4D25-F3BE-A8AEFB610077}"/>
              </a:ext>
            </a:extLst>
          </p:cNvPr>
          <p:cNvSpPr txBox="1"/>
          <p:nvPr/>
        </p:nvSpPr>
        <p:spPr>
          <a:xfrm>
            <a:off x="56928" y="6247502"/>
            <a:ext cx="454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latin typeface="Times New Roman"/>
                <a:cs typeface="Times New Roman"/>
              </a:rPr>
              <a:t>Shortest Path Algorithms Explained (Dijkstra's &amp; Bellman-Ford </a:t>
            </a:r>
            <a:r>
              <a:rPr lang="en-GB" sz="1400" dirty="0">
                <a:latin typeface="Times New Roman"/>
                <a:cs typeface="Times New Roman"/>
                <a:hlinkClick r:id="rId7"/>
              </a:rPr>
              <a:t>https://www.youtube.com/watch?v=AE5I0xACpZs</a:t>
            </a:r>
            <a:r>
              <a:rPr lang="en-GB" sz="1400" dirty="0">
                <a:latin typeface="Times New Roman"/>
                <a:cs typeface="Times New Roman"/>
              </a:rPr>
              <a:t> </a:t>
            </a:r>
            <a:endParaRPr lang="en-SE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1E0DF3-3756-DACA-D2A6-04A0296E562A}"/>
              </a:ext>
            </a:extLst>
          </p:cNvPr>
          <p:cNvSpPr txBox="1"/>
          <p:nvPr/>
        </p:nvSpPr>
        <p:spPr>
          <a:xfrm>
            <a:off x="2711602" y="6125154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Bellman-Ford in 5 minutes — Step by step example</a:t>
            </a:r>
          </a:p>
          <a:p>
            <a:r>
              <a:rPr lang="en-GB" sz="1600" dirty="0">
                <a:latin typeface="Times New Roman"/>
                <a:cs typeface="Times New Roman"/>
                <a:hlinkClick r:id="rId2"/>
              </a:rPr>
              <a:t>https://www.youtube.com/watch?v=obWXjtg0L64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2BC-FA1B-284C-A6C5-35F2756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Bellman–Ford Algorithm: Correctness Proof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92D2-3D5C-F14B-B02E-BB232962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684"/>
            <a:ext cx="8229600" cy="527467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Proposition</a:t>
            </a:r>
            <a:r>
              <a:rPr lang="en-US" sz="2000" dirty="0"/>
              <a:t>. Let s = v</a:t>
            </a:r>
            <a:r>
              <a:rPr lang="en-US" sz="2000" baseline="-25000" dirty="0"/>
              <a:t>0</a:t>
            </a:r>
            <a:r>
              <a:rPr lang="en-US" sz="2000" dirty="0"/>
              <a:t> → v</a:t>
            </a:r>
            <a:r>
              <a:rPr lang="en-US" sz="2000" baseline="-25000" dirty="0"/>
              <a:t>1</a:t>
            </a:r>
            <a:r>
              <a:rPr lang="en-US" sz="2000" dirty="0"/>
              <a:t> → v</a:t>
            </a:r>
            <a:r>
              <a:rPr lang="en-US" sz="2000" baseline="-25000" dirty="0"/>
              <a:t>2</a:t>
            </a:r>
            <a:r>
              <a:rPr lang="en-US" sz="2000" dirty="0"/>
              <a:t> → ... →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 = v be a shortest path from s to v. Then, after pass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distTo</a:t>
            </a:r>
            <a:r>
              <a:rPr lang="en-US" sz="2000" dirty="0"/>
              <a:t>[v</a:t>
            </a:r>
            <a:r>
              <a:rPr lang="en-US" sz="2000" baseline="-25000" dirty="0"/>
              <a:t>i</a:t>
            </a:r>
            <a:r>
              <a:rPr lang="en-US" sz="2000" dirty="0"/>
              <a:t>] = d*(v</a:t>
            </a:r>
            <a:r>
              <a:rPr lang="en-US" sz="2000" baseline="-25000" dirty="0"/>
              <a:t>i</a:t>
            </a:r>
            <a:r>
              <a:rPr lang="en-US" sz="2000" dirty="0"/>
              <a:t>).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 by induction on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]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Inductive hypothesis: after pass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</a:t>
            </a:r>
            <a:r>
              <a:rPr lang="en-US" sz="1800" dirty="0"/>
              <a:t>] = d*(v</a:t>
            </a:r>
            <a:r>
              <a:rPr lang="en-US" sz="1800" baseline="-25000" dirty="0"/>
              <a:t>i</a:t>
            </a:r>
            <a:r>
              <a:rPr lang="en-US" sz="1800" dirty="0"/>
              <a:t>).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Since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is the length of some path from s to v</a:t>
            </a:r>
            <a:r>
              <a:rPr lang="en-US" sz="1800" baseline="-25000" dirty="0"/>
              <a:t>i+1</a:t>
            </a:r>
            <a:r>
              <a:rPr lang="en-US" sz="1800" dirty="0"/>
              <a:t>, we must have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≥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Immediately after relaxing edge v</a:t>
            </a:r>
            <a:r>
              <a:rPr lang="en-US" sz="1800" baseline="-25000" dirty="0"/>
              <a:t>i</a:t>
            </a:r>
            <a:r>
              <a:rPr lang="en-US" sz="1800" dirty="0"/>
              <a:t> → v</a:t>
            </a:r>
            <a:r>
              <a:rPr lang="en-US" sz="1800" baseline="-25000" dirty="0"/>
              <a:t>i+1 </a:t>
            </a:r>
            <a:r>
              <a:rPr lang="en-US" sz="1800" dirty="0"/>
              <a:t>in pass </a:t>
            </a:r>
            <a:r>
              <a:rPr lang="en-US" sz="1400" dirty="0"/>
              <a:t>i</a:t>
            </a:r>
            <a:r>
              <a:rPr lang="en-US" sz="1800" dirty="0"/>
              <a:t>+1, we have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] ≤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]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+1)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)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Thus, at the end of pass </a:t>
            </a:r>
            <a:r>
              <a:rPr lang="en-US" sz="1400" dirty="0"/>
              <a:t>i</a:t>
            </a:r>
            <a:r>
              <a:rPr lang="en-US" sz="1800" dirty="0"/>
              <a:t>+1,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=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Corollary. </a:t>
            </a:r>
            <a:r>
              <a:rPr lang="en-US" sz="2000" dirty="0"/>
              <a:t>Bellman–Ford computes shortest path distances.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/>
              <a:t>There exists a shortest path from s to v with at most V – 1 edges.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      ⇒ ≤ V – 1 passes.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852D731-C73E-8B4D-B1CC-44B4EFFA1C92}"/>
              </a:ext>
            </a:extLst>
          </p:cNvPr>
          <p:cNvSpPr txBox="1"/>
          <p:nvPr/>
        </p:nvSpPr>
        <p:spPr>
          <a:xfrm>
            <a:off x="5909159" y="1805037"/>
            <a:ext cx="16702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shortest path from s to v</a:t>
            </a:r>
            <a:r>
              <a:rPr lang="en-US" sz="1400" baseline="-250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400" baseline="-25000" dirty="0">
              <a:solidFill>
                <a:srgbClr val="1B8E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89035-88E6-4D45-876E-FA05E6C8FF04}"/>
              </a:ext>
            </a:extLst>
          </p:cNvPr>
          <p:cNvCxnSpPr>
            <a:cxnSpLocks/>
          </p:cNvCxnSpPr>
          <p:nvPr/>
        </p:nvCxnSpPr>
        <p:spPr>
          <a:xfrm flipH="1" flipV="1">
            <a:off x="5313271" y="1903003"/>
            <a:ext cx="391242" cy="123890"/>
          </a:xfrm>
          <a:prstGeom prst="straightConnector1">
            <a:avLst/>
          </a:prstGeom>
          <a:ln w="28575">
            <a:solidFill>
              <a:srgbClr val="1B8E1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DC8052-D03A-CF41-9F12-C6BC1E0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7" y="2334823"/>
            <a:ext cx="2013800" cy="4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CC0EB-A000-6E4B-B108-1698F5CFF539}"/>
              </a:ext>
            </a:extLst>
          </p:cNvPr>
          <p:cNvSpPr txBox="1"/>
          <p:nvPr/>
        </p:nvSpPr>
        <p:spPr>
          <a:xfrm>
            <a:off x="2123768" y="4296698"/>
            <a:ext cx="10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(omitted)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zh-CN" altLang="en-US" spc="42" dirty="0">
                <a:latin typeface="Arial"/>
                <a:cs typeface="Arial"/>
              </a:rPr>
              <a:t> </a:t>
            </a:r>
            <a:r>
              <a:rPr lang="en-US" altLang="zh-CN" spc="42" dirty="0">
                <a:latin typeface="Arial"/>
                <a:cs typeface="Arial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3EC8-C948-1744-9BA7-939023E0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141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Dijkstra’s algorithm seem familiar?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 algorithm is essentially the same algorithm.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Both are in a family of algorithms that compute a graph’s spanning tree.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Main distinction: Rule used to choose next vertex for the tree.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Prim’s: Closest vertex to the tree (via an undirected edge).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Dijkstra’s: Closest vertex to the source (via a directed path).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Note:</a:t>
            </a:r>
            <a:r>
              <a:rPr lang="zh-CN" altLang="en-US" sz="2000" dirty="0"/>
              <a:t> </a:t>
            </a:r>
            <a:r>
              <a:rPr lang="en-US" sz="2000" dirty="0"/>
              <a:t>DFS and BFS are also in this family of algorithms.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AA63026-5B78-7246-ACA8-5DE98418FF79}"/>
              </a:ext>
            </a:extLst>
          </p:cNvPr>
          <p:cNvSpPr/>
          <p:nvPr/>
        </p:nvSpPr>
        <p:spPr>
          <a:xfrm>
            <a:off x="855676" y="4190733"/>
            <a:ext cx="1701345" cy="167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DDBECD3-B3F5-E844-937F-E51133853C46}"/>
              </a:ext>
            </a:extLst>
          </p:cNvPr>
          <p:cNvSpPr/>
          <p:nvPr/>
        </p:nvSpPr>
        <p:spPr>
          <a:xfrm>
            <a:off x="2724800" y="4190732"/>
            <a:ext cx="1701345" cy="167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BE3-3FE6-864F-9218-10FEFAB915FB}"/>
              </a:ext>
            </a:extLst>
          </p:cNvPr>
          <p:cNvSpPr txBox="1"/>
          <p:nvPr/>
        </p:nvSpPr>
        <p:spPr>
          <a:xfrm>
            <a:off x="855676" y="6180474"/>
            <a:ext cx="347304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  <a:lvl2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  <a:defRPr sz="1400">
                <a:latin typeface="Arial"/>
                <a:cs typeface="Arial"/>
              </a:defRPr>
            </a:lvl2pPr>
          </a:lstStyle>
          <a:p>
            <a:pPr indent="0">
              <a:buNone/>
            </a:pPr>
            <a:r>
              <a:rPr lang="en-US" sz="1600" dirty="0"/>
              <a:t>Computing spanning trees in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F4BD-F30A-A748-9A8C-7C4D64C73C22}"/>
              </a:ext>
            </a:extLst>
          </p:cNvPr>
          <p:cNvSpPr txBox="1"/>
          <p:nvPr/>
        </p:nvSpPr>
        <p:spPr>
          <a:xfrm>
            <a:off x="7373225" y="4083833"/>
            <a:ext cx="1192634" cy="369332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O(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i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log</a:t>
            </a:r>
            <a:r>
              <a:rPr lang="en-US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V)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D28EAE2B-8A65-9844-AAB5-148DDB122586}"/>
              </a:ext>
            </a:extLst>
          </p:cNvPr>
          <p:cNvGraphicFramePr>
            <a:graphicFrameLocks noGrp="1"/>
          </p:cNvGraphicFramePr>
          <p:nvPr/>
        </p:nvGraphicFramePr>
        <p:xfrm>
          <a:off x="4824621" y="4725590"/>
          <a:ext cx="3144921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50" baseline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</a:t>
                      </a:r>
                      <a:endParaRPr sz="1200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frequency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55" dirty="0">
                          <a:latin typeface="Trebuchet MS"/>
                          <a:cs typeface="Trebuchet MS"/>
                        </a:rPr>
                        <a:t>Insert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zh-CN" sz="1200" spc="30" dirty="0">
                          <a:latin typeface="Trebuchet MS"/>
                          <a:cs typeface="Trebuchet MS"/>
                        </a:rPr>
                        <a:t>delete min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80" dirty="0">
                          <a:latin typeface="Trebuchet MS"/>
                          <a:cs typeface="Trebuchet MS"/>
                        </a:rPr>
                        <a:t>decrease key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40710</TotalTime>
  <Words>4082</Words>
  <Application>Microsoft Office PowerPoint</Application>
  <PresentationFormat>On-screen Show (4:3)</PresentationFormat>
  <Paragraphs>905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Shortest-paths Optimality conditions</vt:lpstr>
      <vt:lpstr>Shortest-paths Optimality conditions</vt:lpstr>
      <vt:lpstr>Generic Shortest-paths Algorithm</vt:lpstr>
      <vt:lpstr>Dijkstra’s Algorithm</vt:lpstr>
      <vt:lpstr>Dijkstra’s Algorithm: Correctness Proof</vt:lpstr>
      <vt:lpstr>Dijkstra’s Algorithm: Java Implementation</vt:lpstr>
      <vt:lpstr>Dijkstra’s Algorithm: Java Implementation</vt:lpstr>
      <vt:lpstr>Shortest Paths in Edge-weighted DAG</vt:lpstr>
      <vt:lpstr>Shortest Paths in Edge-weighted DAG: Correctness Proof</vt:lpstr>
      <vt:lpstr>Shortest Paths in Edge-weighted DAG: Java Implementation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Bellman–Ford Algorithm: Correctness Proof </vt:lpstr>
      <vt:lpstr>Bellman-Ford Algorithm Visualization</vt:lpstr>
      <vt:lpstr>Single Source Shortest-paths Implementation: Cost Summary</vt:lpstr>
      <vt:lpstr>Backup Slides</vt:lpstr>
      <vt:lpstr>Dijkstra’s 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1156</cp:revision>
  <dcterms:created xsi:type="dcterms:W3CDTF">2018-08-13T22:58:39Z</dcterms:created>
  <dcterms:modified xsi:type="dcterms:W3CDTF">2024-09-17T21:28:05Z</dcterms:modified>
</cp:coreProperties>
</file>